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2" r:id="rId16"/>
    <p:sldId id="271" r:id="rId17"/>
    <p:sldId id="273" r:id="rId18"/>
    <p:sldId id="274" r:id="rId19"/>
    <p:sldId id="275" r:id="rId20"/>
    <p:sldId id="308" r:id="rId21"/>
    <p:sldId id="276" r:id="rId22"/>
    <p:sldId id="277" r:id="rId23"/>
    <p:sldId id="278" r:id="rId24"/>
    <p:sldId id="307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ABD62A0-D585-4FAC-9CEC-47A6773539FE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2B65025-145D-4538-8C06-068EA5DC985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62A0-D585-4FAC-9CEC-47A6773539FE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5025-145D-4538-8C06-068EA5DC98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62A0-D585-4FAC-9CEC-47A6773539FE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5025-145D-4538-8C06-068EA5DC98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62A0-D585-4FAC-9CEC-47A6773539FE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5025-145D-4538-8C06-068EA5DC98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62A0-D585-4FAC-9CEC-47A6773539FE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5025-145D-4538-8C06-068EA5DC98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62A0-D585-4FAC-9CEC-47A6773539FE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5025-145D-4538-8C06-068EA5DC98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62A0-D585-4FAC-9CEC-47A6773539FE}" type="datetimeFigureOut">
              <a:rPr lang="en-US" smtClean="0"/>
              <a:t>5/10/16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5025-145D-4538-8C06-068EA5DC98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62A0-D585-4FAC-9CEC-47A6773539FE}" type="datetimeFigureOut">
              <a:rPr lang="en-US" smtClean="0"/>
              <a:t>5/10/16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5025-145D-4538-8C06-068EA5DC98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62A0-D585-4FAC-9CEC-47A6773539FE}" type="datetimeFigureOut">
              <a:rPr lang="en-US" smtClean="0"/>
              <a:t>5/10/16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5025-145D-4538-8C06-068EA5DC98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62A0-D585-4FAC-9CEC-47A6773539FE}" type="datetimeFigureOut">
              <a:rPr lang="en-US" smtClean="0"/>
              <a:t>5/10/16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5025-145D-4538-8C06-068EA5DC985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62A0-D585-4FAC-9CEC-47A6773539FE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5025-145D-4538-8C06-068EA5DC98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ABD62A0-D585-4FAC-9CEC-47A6773539FE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2B65025-145D-4538-8C06-068EA5DC98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gi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gi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7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3.wmf"/><Relationship Id="rId5" Type="http://schemas.openxmlformats.org/officeDocument/2006/relationships/image" Target="../media/image1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3.wmf"/><Relationship Id="rId5" Type="http://schemas.openxmlformats.org/officeDocument/2006/relationships/image" Target="../media/image17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13 Transformations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80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Reflection Notes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856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transformation  moves or changes a figure in some way to produce a new figure called an </a:t>
            </a:r>
            <a:r>
              <a:rPr lang="en-US" u="sng" dirty="0" smtClean="0"/>
              <a:t>image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533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isometry is a transformation that creates a congruent image.  </a:t>
            </a:r>
          </a:p>
          <a:p>
            <a:endParaRPr lang="en-US" dirty="0"/>
          </a:p>
          <a:p>
            <a:r>
              <a:rPr lang="en-US" dirty="0" smtClean="0"/>
              <a:t>Types of </a:t>
            </a:r>
            <a:r>
              <a:rPr lang="en-US" dirty="0" err="1" smtClean="0"/>
              <a:t>isometries</a:t>
            </a:r>
            <a:endParaRPr lang="en-US" dirty="0" smtClean="0"/>
          </a:p>
          <a:p>
            <a:pPr lvl="1"/>
            <a:r>
              <a:rPr lang="en-US" dirty="0" smtClean="0"/>
              <a:t>Translations</a:t>
            </a:r>
          </a:p>
          <a:p>
            <a:pPr lvl="1"/>
            <a:r>
              <a:rPr lang="en-US" dirty="0" smtClean="0"/>
              <a:t>Reflections</a:t>
            </a:r>
          </a:p>
          <a:p>
            <a:pPr lvl="1"/>
            <a:r>
              <a:rPr lang="en-US" dirty="0" smtClean="0"/>
              <a:t>Rotations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1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name for the original figure is the </a:t>
            </a:r>
            <a:r>
              <a:rPr lang="en-US" u="sng" dirty="0"/>
              <a:t>preimage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Another name for the new figure is the image.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9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point in the original figure, </a:t>
            </a:r>
            <a:r>
              <a:rPr lang="en-US" dirty="0" err="1"/>
              <a:t>preimage</a:t>
            </a:r>
            <a:r>
              <a:rPr lang="en-US" dirty="0"/>
              <a:t>, is denoted with a capital letter </a:t>
            </a:r>
            <a:r>
              <a:rPr lang="en-US" dirty="0" smtClean="0"/>
              <a:t>(</a:t>
            </a:r>
            <a:r>
              <a:rPr lang="en-US" dirty="0"/>
              <a:t>Ex:  P, Q, R), while every point in the image is denoted with a capital letter </a:t>
            </a:r>
            <a:r>
              <a:rPr lang="en-US" dirty="0" smtClean="0"/>
              <a:t>followed </a:t>
            </a:r>
            <a:r>
              <a:rPr lang="en-US" dirty="0"/>
              <a:t>by an apostrophe (Ex:  P’, Q’, R</a:t>
            </a:r>
            <a:r>
              <a:rPr lang="en-US" dirty="0" smtClean="0"/>
              <a:t>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9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 transformation that uses a line like a mirror to reflect a figure. The mirror line is called the line of reflection.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85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 of Reflection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24000" y="2292350"/>
            <a:ext cx="6019800" cy="4457700"/>
            <a:chOff x="1524000" y="2292350"/>
            <a:chExt cx="6019800" cy="4457700"/>
          </a:xfrm>
        </p:grpSpPr>
        <p:pic>
          <p:nvPicPr>
            <p:cNvPr id="14344" name="Picture 8" descr="eagle-reflection_664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2292350"/>
              <a:ext cx="2962275" cy="4457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1524000" y="4419600"/>
              <a:ext cx="6019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lg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33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4938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Coordinate Rule for Reflections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(</a:t>
            </a:r>
            <a:r>
              <a:rPr lang="en-US" dirty="0" err="1"/>
              <a:t>a,b</a:t>
            </a:r>
            <a:r>
              <a:rPr lang="en-US" dirty="0"/>
              <a:t>) is reflected over the y-axis, its image is the point (-a, b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is reflected over the x-axis, its image is the point (a, -b)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03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Coordinate Rule for Reflections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(</a:t>
            </a:r>
            <a:r>
              <a:rPr lang="en-US" dirty="0" err="1"/>
              <a:t>a,b</a:t>
            </a:r>
            <a:r>
              <a:rPr lang="en-US" dirty="0"/>
              <a:t>) is reflected over the line y = x, its image is the point (b, a)</a:t>
            </a:r>
          </a:p>
          <a:p>
            <a:endParaRPr lang="en-US" dirty="0"/>
          </a:p>
          <a:p>
            <a:r>
              <a:rPr lang="en-US" dirty="0"/>
              <a:t>If (</a:t>
            </a:r>
            <a:r>
              <a:rPr lang="en-US" dirty="0" err="1"/>
              <a:t>a,b</a:t>
            </a:r>
            <a:r>
              <a:rPr lang="en-US" dirty="0"/>
              <a:t>) is reflected over the </a:t>
            </a:r>
            <a:r>
              <a:rPr lang="en-US" dirty="0" smtClean="0"/>
              <a:t>line </a:t>
            </a:r>
            <a:r>
              <a:rPr lang="en-US" dirty="0"/>
              <a:t>y = -x, its image is the point (-b, -a)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80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Coordinate Rule for Reflections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If the point (4, 7) was reflected over the line  y = x, what would be its image?</a:t>
            </a:r>
          </a:p>
          <a:p>
            <a:pPr>
              <a:lnSpc>
                <a:spcPct val="90000"/>
              </a:lnSpc>
            </a:pPr>
            <a:r>
              <a:rPr lang="en-US" smtClean="0"/>
              <a:t>If the point (2, -5) was reflected over the      x-axis, what would be its image?</a:t>
            </a:r>
          </a:p>
          <a:p>
            <a:pPr>
              <a:lnSpc>
                <a:spcPct val="90000"/>
              </a:lnSpc>
            </a:pPr>
            <a:r>
              <a:rPr lang="en-US" smtClean="0"/>
              <a:t>If the point (-3, 6) was reflected over the        y-axis, what would be its image?</a:t>
            </a:r>
          </a:p>
          <a:p>
            <a:pPr>
              <a:lnSpc>
                <a:spcPct val="90000"/>
              </a:lnSpc>
            </a:pPr>
            <a:r>
              <a:rPr lang="en-US" smtClean="0"/>
              <a:t>If the point (-8, -3) was reflected over the line  y = -x, what would be its image?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40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109910" cy="3163336"/>
          </a:xfrm>
        </p:spPr>
        <p:txBody>
          <a:bodyPr>
            <a:noAutofit/>
          </a:bodyPr>
          <a:lstStyle/>
          <a:p>
            <a:r>
              <a:rPr lang="en-US" sz="6000" dirty="0" smtClean="0"/>
              <a:t>Notes on Symmetry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4572000"/>
            <a:ext cx="4315609" cy="126062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1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33710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830" y="1752599"/>
            <a:ext cx="4183570" cy="3957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71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0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33710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711171"/>
            <a:ext cx="6728908" cy="4156229"/>
          </a:xfrm>
        </p:spPr>
        <p:txBody>
          <a:bodyPr/>
          <a:lstStyle/>
          <a:p>
            <a:r>
              <a:rPr lang="en-US" dirty="0" smtClean="0"/>
              <a:t>A rotation is a transformation in which a figure is turned about a fixed point called the center of rotation.</a:t>
            </a:r>
          </a:p>
          <a:p>
            <a:r>
              <a:rPr lang="en-US" dirty="0" smtClean="0"/>
              <a:t>Rays drawn from the center of rotation to a point </a:t>
            </a:r>
            <a:r>
              <a:rPr lang="en-US" dirty="0"/>
              <a:t>a</a:t>
            </a:r>
            <a:r>
              <a:rPr lang="en-US" dirty="0" smtClean="0"/>
              <a:t>nd its </a:t>
            </a:r>
          </a:p>
          <a:p>
            <a:pPr marL="68580" indent="0">
              <a:buNone/>
            </a:pPr>
            <a:r>
              <a:rPr lang="en-US" dirty="0" smtClean="0"/>
              <a:t>image form the </a:t>
            </a:r>
          </a:p>
          <a:p>
            <a:pPr marL="68580" indent="0">
              <a:buNone/>
            </a:pPr>
            <a:r>
              <a:rPr lang="en-US" dirty="0" smtClean="0"/>
              <a:t>angle of rotation.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352800"/>
            <a:ext cx="24384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269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Coordinate Rules for Rotations about the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point (a, b) is rotated </a:t>
            </a:r>
            <a:r>
              <a:rPr lang="en-US" u="sng" dirty="0" smtClean="0"/>
              <a:t>counterclockwise</a:t>
            </a:r>
            <a:r>
              <a:rPr lang="en-US" dirty="0" smtClean="0"/>
              <a:t> about the origin:</a:t>
            </a:r>
          </a:p>
          <a:p>
            <a:pPr lvl="1"/>
            <a:r>
              <a:rPr lang="en-US" dirty="0" smtClean="0"/>
              <a:t>For a rotation of 90</a:t>
            </a:r>
            <a:r>
              <a:rPr lang="en-US" baseline="30000" dirty="0" smtClean="0"/>
              <a:t>o</a:t>
            </a:r>
            <a:r>
              <a:rPr lang="en-US" dirty="0" smtClean="0"/>
              <a:t>,  (a, b)→(-b, a)</a:t>
            </a:r>
          </a:p>
          <a:p>
            <a:pPr lvl="1"/>
            <a:r>
              <a:rPr lang="en-US" dirty="0"/>
              <a:t>For a rotation of </a:t>
            </a:r>
            <a:r>
              <a:rPr lang="en-US" dirty="0" smtClean="0"/>
              <a:t>180</a:t>
            </a:r>
            <a:r>
              <a:rPr lang="en-US" baseline="30000" dirty="0" smtClean="0"/>
              <a:t>o</a:t>
            </a:r>
            <a:r>
              <a:rPr lang="en-US" dirty="0" smtClean="0"/>
              <a:t>,  </a:t>
            </a:r>
            <a:r>
              <a:rPr lang="en-US" dirty="0"/>
              <a:t>(a, b)→</a:t>
            </a:r>
            <a:r>
              <a:rPr lang="en-US" dirty="0" smtClean="0"/>
              <a:t>(-a, -b)</a:t>
            </a:r>
            <a:endParaRPr lang="en-US" dirty="0"/>
          </a:p>
          <a:p>
            <a:pPr lvl="1"/>
            <a:r>
              <a:rPr lang="en-US" dirty="0"/>
              <a:t>For a rotation of </a:t>
            </a:r>
            <a:r>
              <a:rPr lang="en-US" dirty="0" smtClean="0"/>
              <a:t>270</a:t>
            </a:r>
            <a:r>
              <a:rPr lang="en-US" baseline="30000" dirty="0" smtClean="0"/>
              <a:t>o</a:t>
            </a:r>
            <a:r>
              <a:rPr lang="en-US" dirty="0" smtClean="0"/>
              <a:t>, </a:t>
            </a:r>
            <a:r>
              <a:rPr lang="en-US" dirty="0"/>
              <a:t>(a, b)→</a:t>
            </a:r>
            <a:r>
              <a:rPr lang="en-US" dirty="0" smtClean="0"/>
              <a:t>(b</a:t>
            </a:r>
            <a:r>
              <a:rPr lang="en-US" dirty="0"/>
              <a:t>, </a:t>
            </a:r>
            <a:r>
              <a:rPr lang="en-US" dirty="0" smtClean="0"/>
              <a:t>-a)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98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Coordinate Rules for Rotations about the Origin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lvl="1" indent="0">
              <a:buNone/>
            </a:pPr>
            <a:r>
              <a:rPr lang="en-US" dirty="0"/>
              <a:t>Remember…</a:t>
            </a:r>
          </a:p>
          <a:p>
            <a:r>
              <a:rPr lang="en-US" dirty="0"/>
              <a:t>90</a:t>
            </a:r>
            <a:r>
              <a:rPr lang="en-US" baseline="30000" dirty="0"/>
              <a:t>o</a:t>
            </a:r>
            <a:r>
              <a:rPr lang="en-US" dirty="0"/>
              <a:t> counterclockwise = 270</a:t>
            </a:r>
            <a:r>
              <a:rPr lang="en-US" baseline="30000" dirty="0"/>
              <a:t>o</a:t>
            </a:r>
            <a:r>
              <a:rPr lang="en-US" dirty="0"/>
              <a:t> clockwise</a:t>
            </a:r>
          </a:p>
          <a:p>
            <a:r>
              <a:rPr lang="en-US" dirty="0"/>
              <a:t>180</a:t>
            </a:r>
            <a:r>
              <a:rPr lang="en-US" baseline="30000" dirty="0"/>
              <a:t>o</a:t>
            </a:r>
            <a:r>
              <a:rPr lang="en-US" dirty="0"/>
              <a:t> is the same from either direction</a:t>
            </a:r>
          </a:p>
          <a:p>
            <a:r>
              <a:rPr lang="en-US" dirty="0"/>
              <a:t>270</a:t>
            </a:r>
            <a:r>
              <a:rPr lang="en-US" baseline="30000" dirty="0"/>
              <a:t>o</a:t>
            </a:r>
            <a:r>
              <a:rPr lang="en-US" dirty="0"/>
              <a:t> counterclockwise = 90</a:t>
            </a:r>
            <a:r>
              <a:rPr lang="en-US" baseline="30000" dirty="0"/>
              <a:t>o</a:t>
            </a:r>
            <a:r>
              <a:rPr lang="en-US" dirty="0"/>
              <a:t> clockwise</a:t>
            </a:r>
          </a:p>
          <a:p>
            <a:endParaRPr lang="en-US" dirty="0"/>
          </a:p>
          <a:p>
            <a:r>
              <a:rPr lang="en-US" dirty="0"/>
              <a:t>If counterclockwise/clockwise is not stated, assume it is counterclockwise.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51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Trapezoid has vertices E(-3, 2), F(-3, 4), G(1, 4) and H(2, 2).  Find the vertices of the image for a 180</a:t>
            </a:r>
            <a:r>
              <a:rPr lang="en-US" baseline="30000" dirty="0" smtClean="0"/>
              <a:t>o</a:t>
            </a:r>
            <a:r>
              <a:rPr lang="en-US" dirty="0" smtClean="0"/>
              <a:t> rotation about the origin.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95625" cy="2927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6754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Trapezoid has vertices E(-3, 2), F(-3, 4), G(1, 4) and H(2, 2).  Find the vertices of the image for a 90</a:t>
            </a:r>
            <a:r>
              <a:rPr lang="en-US" baseline="30000" dirty="0" smtClean="0"/>
              <a:t>o</a:t>
            </a:r>
            <a:r>
              <a:rPr lang="en-US" dirty="0" smtClean="0"/>
              <a:t> rotation clockwise about the origin.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95625" cy="2927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689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957510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00333" cy="4080029"/>
          </a:xfrm>
        </p:spPr>
        <p:txBody>
          <a:bodyPr/>
          <a:lstStyle/>
          <a:p>
            <a:r>
              <a:rPr lang="en-US" dirty="0" smtClean="0"/>
              <a:t>Quadrilateral RSTU has vertices R(3, 1), S(5, 1), T(5, -3), and U(2, -1).  What are the coordinates of the vertices after a rotation of 270</a:t>
            </a:r>
            <a:r>
              <a:rPr lang="en-US" baseline="30000" dirty="0" smtClean="0"/>
              <a:t>o</a:t>
            </a:r>
            <a:r>
              <a:rPr lang="en-US" dirty="0" smtClean="0"/>
              <a:t> counterclockwise about the origin.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95625" cy="2927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482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33710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805107" cy="4156229"/>
          </a:xfrm>
        </p:spPr>
        <p:txBody>
          <a:bodyPr/>
          <a:lstStyle/>
          <a:p>
            <a:r>
              <a:rPr lang="en-US" dirty="0" smtClean="0"/>
              <a:t>Triangle EFG has vertices E(-3, 2), F(-4, 4), and G(1, 3).  What are the coordinates of the vertices after a rotation of 90</a:t>
            </a:r>
            <a:r>
              <a:rPr lang="en-US" baseline="30000" dirty="0" smtClean="0"/>
              <a:t>o</a:t>
            </a:r>
            <a:r>
              <a:rPr lang="en-US" dirty="0" smtClean="0"/>
              <a:t> counterclockwise about the origin.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95625" cy="2927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9057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47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figure in the plane has line symmetry if the figure can be mapped onto itself by a reflection in a line.  </a:t>
            </a:r>
          </a:p>
          <a:p>
            <a:endParaRPr lang="en-US" dirty="0"/>
          </a:p>
          <a:p>
            <a:r>
              <a:rPr lang="en-US" dirty="0" smtClean="0"/>
              <a:t>The line of reflection is a line of symmetry.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64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dilation is a transformation that </a:t>
            </a:r>
            <a:r>
              <a:rPr lang="en-US" dirty="0" smtClean="0"/>
              <a:t>stretches or shrinks a figure </a:t>
            </a:r>
            <a:r>
              <a:rPr lang="en-US" dirty="0"/>
              <a:t>to create a similar figure.  A dilation is not an </a:t>
            </a:r>
            <a:r>
              <a:rPr lang="en-US" dirty="0" err="1" smtClean="0"/>
              <a:t>isometry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16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Factor of Dilation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scale factor of a dilation is the </a:t>
            </a:r>
            <a:r>
              <a:rPr lang="en-US" dirty="0" smtClean="0"/>
              <a:t>ratio of </a:t>
            </a:r>
            <a:r>
              <a:rPr lang="en-US" dirty="0"/>
              <a:t>a side length of the image to </a:t>
            </a:r>
            <a:r>
              <a:rPr lang="en-US" dirty="0" smtClean="0"/>
              <a:t>the corresponding </a:t>
            </a:r>
            <a:r>
              <a:rPr lang="en-US" dirty="0"/>
              <a:t>side length of the original figure.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09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reduction is any dilation where the image is </a:t>
            </a:r>
            <a:r>
              <a:rPr lang="en-US" dirty="0" smtClean="0"/>
              <a:t>smaller than </a:t>
            </a:r>
            <a:r>
              <a:rPr lang="en-US" dirty="0"/>
              <a:t>the original </a:t>
            </a:r>
            <a:r>
              <a:rPr lang="en-US" dirty="0" smtClean="0"/>
              <a:t>figure</a:t>
            </a:r>
            <a:r>
              <a:rPr lang="en-US" dirty="0"/>
              <a:t>.  The scale factor of a reduction </a:t>
            </a:r>
            <a:r>
              <a:rPr lang="en-US" dirty="0" smtClean="0"/>
              <a:t>is less than </a:t>
            </a:r>
            <a:r>
              <a:rPr lang="en-US" dirty="0"/>
              <a:t>1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example, If P(6, -4) and we use a scale factor of ½, P’(3, -2).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6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Enlargement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enlargement is any dilation where the image is </a:t>
            </a:r>
            <a:r>
              <a:rPr lang="en-US" dirty="0" smtClean="0"/>
              <a:t>larger than </a:t>
            </a:r>
            <a:r>
              <a:rPr lang="en-US" dirty="0"/>
              <a:t>the </a:t>
            </a:r>
            <a:r>
              <a:rPr lang="en-US" dirty="0" smtClean="0"/>
              <a:t>original </a:t>
            </a:r>
            <a:r>
              <a:rPr lang="en-US" dirty="0"/>
              <a:t>figure.  The scale factor of an enlargement is </a:t>
            </a:r>
            <a:r>
              <a:rPr lang="en-US" dirty="0" smtClean="0"/>
              <a:t>more than </a:t>
            </a:r>
            <a:r>
              <a:rPr lang="en-US" dirty="0"/>
              <a:t>1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For example, If </a:t>
            </a:r>
            <a:r>
              <a:rPr lang="en-US" dirty="0" smtClean="0"/>
              <a:t>G(-3, 2) </a:t>
            </a:r>
            <a:r>
              <a:rPr lang="en-US" dirty="0"/>
              <a:t>and we use a scale factor </a:t>
            </a:r>
            <a:r>
              <a:rPr lang="en-US" dirty="0" smtClean="0"/>
              <a:t>of 3, G’(-9, 6).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0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Find the scale factor of the dilation .  Then tell whether the dilation is a </a:t>
            </a:r>
            <a:r>
              <a:rPr lang="en-US" sz="2800" b="1" dirty="0" smtClean="0"/>
              <a:t>reduction </a:t>
            </a:r>
            <a:r>
              <a:rPr lang="en-US" sz="2800" b="1" dirty="0"/>
              <a:t>or enlargement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24200"/>
            <a:ext cx="7179794" cy="21279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9674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Coordinate rules for Dilations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scale factor is n, then </a:t>
            </a:r>
          </a:p>
          <a:p>
            <a:endParaRPr lang="en-US" dirty="0"/>
          </a:p>
          <a:p>
            <a:pPr lvl="4"/>
            <a:r>
              <a:rPr lang="en-US" sz="3200" dirty="0" smtClean="0"/>
              <a:t>(x, y) changes to (</a:t>
            </a:r>
            <a:r>
              <a:rPr lang="en-US" sz="3200" dirty="0" err="1" smtClean="0"/>
              <a:t>nx</a:t>
            </a:r>
            <a:r>
              <a:rPr lang="en-US" sz="3200" dirty="0" smtClean="0"/>
              <a:t>, </a:t>
            </a:r>
            <a:r>
              <a:rPr lang="en-US" sz="3200" dirty="0" err="1" smtClean="0"/>
              <a:t>ny</a:t>
            </a:r>
            <a:r>
              <a:rPr lang="en-US" sz="3200" dirty="0" smtClean="0"/>
              <a:t>) </a:t>
            </a:r>
          </a:p>
          <a:p>
            <a:pPr lvl="4"/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19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scale factor of 3, (5, -3), changes to ?</a:t>
            </a:r>
          </a:p>
          <a:p>
            <a:r>
              <a:rPr lang="en-US" dirty="0" smtClean="0"/>
              <a:t>(15, -9)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Using a scale factor of 2/3, (-6, 12) changes to?</a:t>
            </a:r>
          </a:p>
          <a:p>
            <a:r>
              <a:rPr lang="en-US" dirty="0" smtClean="0"/>
              <a:t>(-4, 8)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022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67568"/>
            <a:ext cx="5257800" cy="463323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677906" y="356590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80310" y="490650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15906" y="33218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0"/>
            <a:endCxn id="6" idx="1"/>
          </p:cNvCxnSpPr>
          <p:nvPr/>
        </p:nvCxnSpPr>
        <p:spPr>
          <a:xfrm>
            <a:off x="4754106" y="3565902"/>
            <a:ext cx="448522" cy="13629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023102" y="3383796"/>
            <a:ext cx="1210522" cy="16070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68498" y="3375118"/>
            <a:ext cx="815314" cy="2669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917665" y="3094494"/>
            <a:ext cx="152400" cy="152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943600" y="5822196"/>
            <a:ext cx="152400" cy="152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398004" y="2651502"/>
            <a:ext cx="152400" cy="152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3429000" y="2712204"/>
            <a:ext cx="1566155" cy="473988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0" idx="4"/>
            <a:endCxn id="21" idx="1"/>
          </p:cNvCxnSpPr>
          <p:nvPr/>
        </p:nvCxnSpPr>
        <p:spPr>
          <a:xfrm>
            <a:off x="4993865" y="3246894"/>
            <a:ext cx="972053" cy="259762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2" idx="1"/>
          </p:cNvCxnSpPr>
          <p:nvPr/>
        </p:nvCxnSpPr>
        <p:spPr>
          <a:xfrm>
            <a:off x="3420322" y="2673820"/>
            <a:ext cx="2576592" cy="3232686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Graph the triangle with points A (1, 2), </a:t>
            </a:r>
            <a:r>
              <a:rPr lang="en-US" sz="2800" b="1" dirty="0" smtClean="0"/>
              <a:t>    B(3</a:t>
            </a:r>
            <a:r>
              <a:rPr lang="en-US" sz="2800" b="1" dirty="0"/>
              <a:t>, -4) </a:t>
            </a:r>
            <a:r>
              <a:rPr lang="en-US" sz="2800" b="1" dirty="0" smtClean="0"/>
              <a:t>and C </a:t>
            </a:r>
            <a:r>
              <a:rPr lang="en-US" sz="2800" b="1" dirty="0"/>
              <a:t>(-2, 3).  Then dilate the </a:t>
            </a:r>
            <a:r>
              <a:rPr lang="en-US" sz="2800" b="1" dirty="0" smtClean="0"/>
              <a:t>triangle </a:t>
            </a:r>
            <a:r>
              <a:rPr lang="en-US" sz="2800" b="1" dirty="0"/>
              <a:t>with a scale factor of 2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594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0" grpId="0" animBg="1"/>
      <p:bldP spid="21" grpId="0" animBg="1"/>
      <p:bldP spid="2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52600"/>
            <a:ext cx="5257800" cy="463323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677906" y="356590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80310" y="490650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15906" y="33218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0"/>
            <a:endCxn id="6" idx="1"/>
          </p:cNvCxnSpPr>
          <p:nvPr/>
        </p:nvCxnSpPr>
        <p:spPr>
          <a:xfrm>
            <a:off x="4754106" y="3565902"/>
            <a:ext cx="448522" cy="13629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023102" y="3383796"/>
            <a:ext cx="1210522" cy="16070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68498" y="3375118"/>
            <a:ext cx="815314" cy="2669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917665" y="3094494"/>
            <a:ext cx="152400" cy="152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943600" y="5822196"/>
            <a:ext cx="152400" cy="152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398004" y="2651502"/>
            <a:ext cx="152400" cy="152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3429000" y="2712204"/>
            <a:ext cx="1566155" cy="473988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0" idx="4"/>
            <a:endCxn id="21" idx="1"/>
          </p:cNvCxnSpPr>
          <p:nvPr/>
        </p:nvCxnSpPr>
        <p:spPr>
          <a:xfrm>
            <a:off x="4993865" y="3246894"/>
            <a:ext cx="972053" cy="259762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2" idx="1"/>
          </p:cNvCxnSpPr>
          <p:nvPr/>
        </p:nvCxnSpPr>
        <p:spPr>
          <a:xfrm>
            <a:off x="3420322" y="2673820"/>
            <a:ext cx="2576592" cy="3232686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Graph the triangle with points A (1, 2), </a:t>
            </a:r>
            <a:r>
              <a:rPr lang="en-US" sz="2800" b="1" dirty="0" smtClean="0"/>
              <a:t>    B(3</a:t>
            </a:r>
            <a:r>
              <a:rPr lang="en-US" sz="2800" b="1" dirty="0"/>
              <a:t>, -4) </a:t>
            </a:r>
            <a:r>
              <a:rPr lang="en-US" sz="2800" b="1" dirty="0" smtClean="0"/>
              <a:t>and C </a:t>
            </a:r>
            <a:r>
              <a:rPr lang="en-US" sz="2800" b="1" dirty="0"/>
              <a:t>(-2, 3).  Then dilate the </a:t>
            </a:r>
            <a:r>
              <a:rPr lang="en-US" sz="2800" b="1" dirty="0" smtClean="0"/>
              <a:t>triangle </a:t>
            </a:r>
            <a:r>
              <a:rPr lang="en-US" sz="2800" b="1" dirty="0"/>
              <a:t>with a scale factor of </a:t>
            </a:r>
            <a:r>
              <a:rPr lang="en-US" sz="2800" b="1" dirty="0" smtClean="0"/>
              <a:t>1/2.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8812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0" grpId="0" animBg="1"/>
      <p:bldP spid="21" grpId="0" animBg="1"/>
      <p:bldP spid="2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467600" cy="129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Use a dilation of 3/2 to find the image.</a:t>
            </a:r>
            <a:endParaRPr lang="en-US" sz="3200" dirty="0"/>
          </a:p>
        </p:txBody>
      </p:sp>
      <p:pic>
        <p:nvPicPr>
          <p:cNvPr id="4" name="irc_mi" descr="http://userscontent2.emaze.com/images/768d832e-4721-4e8b-a7c3-36c205716c25/1839e036-a327-4228-8a47-183ee777dfe7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" t="8468" r="9965" b="12096"/>
          <a:stretch/>
        </p:blipFill>
        <p:spPr bwMode="auto">
          <a:xfrm>
            <a:off x="2590800" y="1676400"/>
            <a:ext cx="4343400" cy="4343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6304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lines of symmetry does the hexagon have?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30412"/>
            <a:ext cx="1930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31912"/>
            <a:ext cx="2057400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412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33710" cy="724936"/>
          </a:xfrm>
        </p:spPr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translation moves every point of a figure the same distance in the same direction. (Think of sliding the figure right, left, up or down)</a:t>
            </a:r>
          </a:p>
          <a:p>
            <a:endParaRPr lang="en-US" dirty="0"/>
          </a:p>
          <a:p>
            <a:r>
              <a:rPr lang="en-US" dirty="0" smtClean="0"/>
              <a:t>Coordinate notation is denoted by </a:t>
            </a:r>
          </a:p>
          <a:p>
            <a:pPr marL="6858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r>
              <a:rPr lang="en-US" dirty="0" smtClean="0">
                <a:latin typeface="Calibri"/>
                <a:cs typeface="Calibri"/>
              </a:rPr>
              <a:t>→(x + a, y + b) where a and b are numbers.</a:t>
            </a:r>
          </a:p>
          <a:p>
            <a:endParaRPr lang="en-US" dirty="0">
              <a:latin typeface="Calibri"/>
            </a:endParaRPr>
          </a:p>
          <a:p>
            <a:r>
              <a:rPr lang="en-US" dirty="0" smtClean="0">
                <a:latin typeface="Calibri"/>
              </a:rPr>
              <a:t>Vector form is denoted by &lt;a, b&gt; where a and b are horizontal and vertical movement.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12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957510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6754009" cy="4156229"/>
          </a:xfrm>
        </p:spPr>
        <p:txBody>
          <a:bodyPr/>
          <a:lstStyle/>
          <a:p>
            <a:r>
              <a:rPr lang="en-US" dirty="0" smtClean="0"/>
              <a:t>Quad ABCD has vertices A(-1, 2), B(-1, 5), C(4, 6), and D(4, 2).  </a:t>
            </a:r>
          </a:p>
          <a:p>
            <a:r>
              <a:rPr lang="en-US" dirty="0" smtClean="0"/>
              <a:t>Find the image of each vertex after the translation </a:t>
            </a:r>
          </a:p>
          <a:p>
            <a:r>
              <a:rPr lang="en-US" dirty="0" smtClean="0"/>
              <a:t>(x, y)→(x + 3, y – 1).</a:t>
            </a:r>
            <a:endParaRPr lang="en-US" dirty="0"/>
          </a:p>
        </p:txBody>
      </p:sp>
      <p:pic>
        <p:nvPicPr>
          <p:cNvPr id="4" name="Picture 3" descr="Macintosh HD:Users:tori.brown:Downloads:imag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819400"/>
            <a:ext cx="342900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4119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957510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Vectors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1600200"/>
                <a:ext cx="6830209" cy="4232429"/>
              </a:xfrm>
            </p:spPr>
            <p:txBody>
              <a:bodyPr/>
              <a:lstStyle/>
              <a:p>
                <a:r>
                  <a:rPr lang="en-US" dirty="0" smtClean="0"/>
                  <a:t>The vertices of triangle ABC are A(0, 3), B(2, 4), and C(1, 0).  Translate triangle ABC using the </a:t>
                </a:r>
              </a:p>
              <a:p>
                <a:pPr marL="68580" indent="0">
                  <a:buNone/>
                </a:pPr>
                <a:r>
                  <a:rPr lang="en-US" dirty="0" smtClean="0"/>
                  <a:t>vector </a:t>
                </a:r>
                <a14:m>
                  <m:oMath xmlns:m="http://schemas.openxmlformats.org/officeDocument/2006/math" xmlns="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5, −1</m:t>
                        </m:r>
                      </m:e>
                    </m:d>
                  </m:oMath>
                </a14:m>
                <a:r>
                  <a:rPr lang="en-US" dirty="0" smtClean="0"/>
                  <a:t>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1600200"/>
                <a:ext cx="6830209" cy="4232429"/>
              </a:xfrm>
              <a:blipFill rotWithShape="1">
                <a:blip r:embed="rId2"/>
                <a:stretch>
                  <a:fillRect l="-446" t="-1153" r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Macintosh HD:Users:tori.brown:Downloads:imag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86000"/>
            <a:ext cx="3657600" cy="350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6815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957510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Translate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754009" cy="4232429"/>
          </a:xfrm>
        </p:spPr>
        <p:txBody>
          <a:bodyPr>
            <a:normAutofit/>
          </a:bodyPr>
          <a:lstStyle/>
          <a:p>
            <a:r>
              <a:rPr lang="en-US" dirty="0" smtClean="0"/>
              <a:t>The vertices of triangle LMN are L(2, 2), M(5, 3), and N(9, 1).  Translate the vertices by:    (x, y)→(x – 5, y + 3)</a:t>
            </a:r>
          </a:p>
        </p:txBody>
      </p:sp>
      <p:pic>
        <p:nvPicPr>
          <p:cNvPr id="4" name="Picture 3" descr="Macintosh HD:Users:tori.brown:Downloads:imag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19400"/>
            <a:ext cx="3581400" cy="32558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789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Composition of Transformations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9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Composition of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or more transformations are combined, the result is a composition of transformations. </a:t>
            </a:r>
          </a:p>
          <a:p>
            <a:endParaRPr lang="en-US" dirty="0"/>
          </a:p>
          <a:p>
            <a:r>
              <a:rPr lang="en-US" dirty="0" smtClean="0"/>
              <a:t>Simply execute both transformations in order.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7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Composition of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6957508" cy="3315148"/>
          </a:xfrm>
        </p:spPr>
        <p:txBody>
          <a:bodyPr/>
          <a:lstStyle/>
          <a:p>
            <a:r>
              <a:rPr lang="en-US" dirty="0" smtClean="0"/>
              <a:t>The endpoints of RS are R(1, -3) and S(2, -6).  Graph the image of RS after the composition.</a:t>
            </a:r>
          </a:p>
          <a:p>
            <a:pPr lvl="1"/>
            <a:r>
              <a:rPr lang="en-US" dirty="0" smtClean="0"/>
              <a:t>Reflection in the y-axis</a:t>
            </a:r>
          </a:p>
          <a:p>
            <a:pPr lvl="1"/>
            <a:r>
              <a:rPr lang="en-US" dirty="0" smtClean="0"/>
              <a:t>Rotation 90</a:t>
            </a:r>
            <a:r>
              <a:rPr lang="en-US" baseline="30000" dirty="0" smtClean="0"/>
              <a:t>o</a:t>
            </a:r>
            <a:r>
              <a:rPr lang="en-US" dirty="0" smtClean="0"/>
              <a:t> about the origin</a:t>
            </a:r>
          </a:p>
          <a:p>
            <a:pPr lvl="1"/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48000"/>
            <a:ext cx="5181600" cy="3206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455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Glide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glide reflection is composition of a translation and a reflection.</a:t>
            </a:r>
          </a:p>
          <a:p>
            <a:pPr lvl="1"/>
            <a:r>
              <a:rPr lang="en-US" dirty="0" smtClean="0"/>
              <a:t>A translation maps P to P’</a:t>
            </a:r>
          </a:p>
          <a:p>
            <a:pPr lvl="1"/>
            <a:r>
              <a:rPr lang="en-US" dirty="0" smtClean="0"/>
              <a:t>A reflection in a line k parallel to the direction of the translation maps P’ to P’’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19600"/>
            <a:ext cx="2743200" cy="2344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3542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Glide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vertices of Triangle ABC are A(3, 2), B(6, 3) and C(7, 1).  Find the image of Triangle ABC after the glide reflection</a:t>
            </a:r>
          </a:p>
          <a:p>
            <a:pPr lvl="1"/>
            <a:r>
              <a:rPr lang="en-US" dirty="0" smtClean="0"/>
              <a:t>(x, y)</a:t>
            </a:r>
            <a:r>
              <a:rPr lang="en-US" dirty="0" smtClean="0">
                <a:latin typeface="Calibri"/>
                <a:cs typeface="Calibri"/>
              </a:rPr>
              <a:t>→(x – 12, y)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Reflection in the x-axis</a:t>
            </a:r>
          </a:p>
          <a:p>
            <a:pPr lvl="1"/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67200"/>
            <a:ext cx="7086600" cy="2379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686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Reflection in Parallel Lines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lines k and m are parallel, then a reflection in line k followed by a reflection in line m is the same as a translation.</a:t>
            </a:r>
          </a:p>
          <a:p>
            <a:pPr marL="393192" lvl="1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33800"/>
            <a:ext cx="8060267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328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lines of symmetry does the hexagon have?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336" y="3581400"/>
            <a:ext cx="2675084" cy="164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81399"/>
            <a:ext cx="2340699" cy="164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528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109910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600200"/>
            <a:ext cx="6652708" cy="4232429"/>
          </a:xfrm>
        </p:spPr>
        <p:txBody>
          <a:bodyPr/>
          <a:lstStyle/>
          <a:p>
            <a:r>
              <a:rPr lang="en-US" dirty="0" smtClean="0"/>
              <a:t>Reflect         across the y-axis and the line x = 4. </a:t>
            </a:r>
          </a:p>
          <a:p>
            <a:pPr marL="0" indent="0">
              <a:buNone/>
            </a:pPr>
            <a:r>
              <a:rPr lang="en-US" dirty="0" smtClean="0"/>
              <a:t>Q(-1, 2) and P(-2, 7). </a:t>
            </a:r>
          </a:p>
          <a:p>
            <a:pPr marL="0" indent="0">
              <a:buNone/>
            </a:pPr>
            <a:r>
              <a:rPr lang="en-US" dirty="0" smtClean="0"/>
              <a:t>What is the distance </a:t>
            </a:r>
          </a:p>
          <a:p>
            <a:pPr marL="0" indent="0">
              <a:buNone/>
            </a:pPr>
            <a:r>
              <a:rPr lang="en-US" dirty="0" smtClean="0"/>
              <a:t>between P and P”?   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377078"/>
              </p:ext>
            </p:extLst>
          </p:nvPr>
        </p:nvGraphicFramePr>
        <p:xfrm>
          <a:off x="2590800" y="1600200"/>
          <a:ext cx="56147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253800" imgH="241200" progId="Equation.DSMT4">
                  <p:embed/>
                </p:oleObj>
              </mc:Choice>
              <mc:Fallback>
                <p:oleObj name="Equation" r:id="rId3" imgW="253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1600200"/>
                        <a:ext cx="561474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Macintosh HD:Users:tori.brown:Downloads:image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09800"/>
            <a:ext cx="38862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99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Reflection in Intersecting Lines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lines k and m intersect at point P, then a reflection in k followed by a reflection in m is the same as a rotation about point P.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The angle of rotation is 2x</a:t>
            </a:r>
            <a:r>
              <a:rPr lang="en-US" baseline="30000" dirty="0" smtClean="0"/>
              <a:t>o</a:t>
            </a:r>
            <a:r>
              <a:rPr lang="en-US" dirty="0" smtClean="0"/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where x</a:t>
            </a:r>
            <a:r>
              <a:rPr lang="en-US" baseline="30000" dirty="0" smtClean="0"/>
              <a:t>o</a:t>
            </a:r>
            <a:r>
              <a:rPr lang="en-US" dirty="0" smtClean="0"/>
              <a:t> is the measure of the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acute or right angle formed by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k and m.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79615"/>
            <a:ext cx="3200400" cy="2957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120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33710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676400"/>
            <a:ext cx="6576508" cy="4156229"/>
          </a:xfrm>
        </p:spPr>
        <p:txBody>
          <a:bodyPr/>
          <a:lstStyle/>
          <a:p>
            <a:r>
              <a:rPr lang="en-US" dirty="0" smtClean="0"/>
              <a:t>Reflect         across the x-axis and the line y = -x. </a:t>
            </a:r>
          </a:p>
          <a:p>
            <a:pPr marL="0" indent="0">
              <a:buNone/>
            </a:pPr>
            <a:r>
              <a:rPr lang="en-US" dirty="0" smtClean="0"/>
              <a:t>Q(-2, -1) and P(-6, -2). </a:t>
            </a:r>
          </a:p>
          <a:p>
            <a:pPr marL="0" indent="0">
              <a:buNone/>
            </a:pPr>
            <a:r>
              <a:rPr lang="en-US" dirty="0" smtClean="0"/>
              <a:t>What is the angle of  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otation between </a:t>
            </a:r>
          </a:p>
          <a:p>
            <a:pPr marL="0" indent="0">
              <a:buNone/>
            </a:pPr>
            <a:r>
              <a:rPr lang="en-US" dirty="0" smtClean="0"/>
              <a:t>P and P”?   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765292"/>
              </p:ext>
            </p:extLst>
          </p:nvPr>
        </p:nvGraphicFramePr>
        <p:xfrm>
          <a:off x="2590800" y="1600200"/>
          <a:ext cx="56147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253800" imgH="241200" progId="Equation.DSMT4">
                  <p:embed/>
                </p:oleObj>
              </mc:Choice>
              <mc:Fallback>
                <p:oleObj name="Equation" r:id="rId3" imgW="253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1600200"/>
                        <a:ext cx="561474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Macintosh HD:Users:tori.brown:Downloads:image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0"/>
            <a:ext cx="38862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9721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figure in a plane has rotational symmetry if the figure can be mapped onto itself by a rotation of 180</a:t>
            </a:r>
            <a:r>
              <a:rPr lang="en-US" baseline="30000" dirty="0" smtClean="0"/>
              <a:t>o</a:t>
            </a:r>
            <a:r>
              <a:rPr lang="en-US" dirty="0" smtClean="0"/>
              <a:t> or less about the center of the figure.</a:t>
            </a:r>
          </a:p>
          <a:p>
            <a:endParaRPr lang="en-US" dirty="0"/>
          </a:p>
          <a:p>
            <a:r>
              <a:rPr lang="en-US" dirty="0" smtClean="0"/>
              <a:t>This point is the center of symmetry.  Note that the rotation can be either clockwise or counterclockwise.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44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Rotational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figure below has rotational symmetry.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24386"/>
            <a:ext cx="6188733" cy="1628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24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figure have rotational symmetry?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25864"/>
            <a:ext cx="2713444" cy="188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839" y="3525864"/>
            <a:ext cx="2166986" cy="188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889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following figures have rotational symmetry?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3581400"/>
            <a:ext cx="293984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3581400"/>
            <a:ext cx="2109019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024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783</TotalTime>
  <Words>1787</Words>
  <Application>Microsoft Macintosh PowerPoint</Application>
  <PresentationFormat>On-screen Show (4:3)</PresentationFormat>
  <Paragraphs>158</Paragraphs>
  <Slides>52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Austin</vt:lpstr>
      <vt:lpstr>Equation</vt:lpstr>
      <vt:lpstr>Unit 13 Transformations</vt:lpstr>
      <vt:lpstr>Notes on Symmetry</vt:lpstr>
      <vt:lpstr>Line Symmetry</vt:lpstr>
      <vt:lpstr>Lines of Symmetry</vt:lpstr>
      <vt:lpstr>Lines of Symmetry</vt:lpstr>
      <vt:lpstr>Rotational Symmetry</vt:lpstr>
      <vt:lpstr>Rotational Symmetry</vt:lpstr>
      <vt:lpstr>Rotational Symmetry</vt:lpstr>
      <vt:lpstr>Rotational Symmetry</vt:lpstr>
      <vt:lpstr>Reflection Notes </vt:lpstr>
      <vt:lpstr>Transformation</vt:lpstr>
      <vt:lpstr>Isometry</vt:lpstr>
      <vt:lpstr>PowerPoint Presentation</vt:lpstr>
      <vt:lpstr>Notation</vt:lpstr>
      <vt:lpstr>Reflection</vt:lpstr>
      <vt:lpstr>Line of Reflection</vt:lpstr>
      <vt:lpstr>Coordinate Rule for Reflections</vt:lpstr>
      <vt:lpstr>Coordinate Rule for Reflections</vt:lpstr>
      <vt:lpstr>Coordinate Rule for Reflections</vt:lpstr>
      <vt:lpstr>Examples</vt:lpstr>
      <vt:lpstr>Rotations</vt:lpstr>
      <vt:lpstr>Rotations</vt:lpstr>
      <vt:lpstr>Coordinate Rules for Rotations about the Origin</vt:lpstr>
      <vt:lpstr>Coordinate Rules for Rotations about the Origin</vt:lpstr>
      <vt:lpstr>Rotations</vt:lpstr>
      <vt:lpstr>Rotations</vt:lpstr>
      <vt:lpstr>Rotations</vt:lpstr>
      <vt:lpstr>Rotations</vt:lpstr>
      <vt:lpstr>Dilations</vt:lpstr>
      <vt:lpstr>Dilation</vt:lpstr>
      <vt:lpstr>Scale Factor of Dilation</vt:lpstr>
      <vt:lpstr>Reduction</vt:lpstr>
      <vt:lpstr>Enlargement</vt:lpstr>
      <vt:lpstr>Find the scale factor of the dilation .  Then tell whether the dilation is a reduction or enlargement.</vt:lpstr>
      <vt:lpstr>Coordinate rules for Dilations</vt:lpstr>
      <vt:lpstr>Examples:</vt:lpstr>
      <vt:lpstr>Graph the triangle with points A (1, 2),     B(3, -4) and C (-2, 3).  Then dilate the triangle with a scale factor of 2.</vt:lpstr>
      <vt:lpstr>Graph the triangle with points A (1, 2),     B(3, -4) and C (-2, 3).  Then dilate the triangle with a scale factor of 1/2.</vt:lpstr>
      <vt:lpstr>Use a dilation of 3/2 to find the image.</vt:lpstr>
      <vt:lpstr>Translation</vt:lpstr>
      <vt:lpstr>Translations</vt:lpstr>
      <vt:lpstr>Vectors</vt:lpstr>
      <vt:lpstr>Translate the following</vt:lpstr>
      <vt:lpstr>Composition of Transformations</vt:lpstr>
      <vt:lpstr>Composition of Transformations</vt:lpstr>
      <vt:lpstr>Composition of Transformations</vt:lpstr>
      <vt:lpstr>Glide Reflection</vt:lpstr>
      <vt:lpstr>Glide Reflection</vt:lpstr>
      <vt:lpstr>Reflection in Parallel Lines Theorem</vt:lpstr>
      <vt:lpstr>Example</vt:lpstr>
      <vt:lpstr>Reflection in Intersecting Lines Theorem</vt:lpstr>
      <vt:lpstr>Example</vt:lpstr>
    </vt:vector>
  </TitlesOfParts>
  <Company>Grapevine-Coleyville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Symmetry</dc:title>
  <dc:creator>Tyler Bartley</dc:creator>
  <cp:lastModifiedBy>Staff</cp:lastModifiedBy>
  <cp:revision>25</cp:revision>
  <dcterms:created xsi:type="dcterms:W3CDTF">2013-02-19T20:49:16Z</dcterms:created>
  <dcterms:modified xsi:type="dcterms:W3CDTF">2016-05-10T13:23:43Z</dcterms:modified>
</cp:coreProperties>
</file>